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19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-1296" y="-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Andy</a:t>
            </a:r>
            <a:endParaRPr/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Andy</a:t>
            </a:r>
            <a:endParaRPr/>
          </a:p>
        </p:txBody>
      </p:sp>
      <p:sp>
        <p:nvSpPr>
          <p:cNvPr id="228" name="Shape 22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Andy</a:t>
            </a:r>
            <a:endParaRPr/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Andy</a:t>
            </a:r>
            <a:endParaRPr/>
          </a:p>
        </p:txBody>
      </p:sp>
      <p:sp>
        <p:nvSpPr>
          <p:cNvPr id="242" name="Shape 24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Dean</a:t>
            </a:r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endParaRPr/>
          </a:p>
        </p:txBody>
      </p:sp>
      <p:sp>
        <p:nvSpPr>
          <p:cNvPr id="263" name="Shape 26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Eugene</a:t>
            </a:r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Wang</a:t>
            </a: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</a:t>
            </a:r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</a:t>
            </a:r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</a:t>
            </a:r>
            <a:endParaRPr/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Wang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Roman</a:t>
            </a:r>
            <a:endParaRPr/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Shape 27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28" name="Shape 28"/>
            <p:cNvCxnSpPr/>
            <p:nvPr/>
          </p:nvCxnSpPr>
          <p:spPr>
            <a:xfrm rot="10800000" flipH="1">
              <a:off x="5130830" y="4175701"/>
              <a:ext cx="4022400" cy="268230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" name="Shape 29"/>
            <p:cNvCxnSpPr/>
            <p:nvPr/>
          </p:nvCxnSpPr>
          <p:spPr>
            <a:xfrm>
              <a:off x="7042707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0" name="Shape 30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0" t="0" r="0" b="0"/>
              <a:pathLst>
                <a:path w="2269442" h="6866466" extrusionOk="0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298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0" t="0" r="0" b="0"/>
              <a:pathLst>
                <a:path w="1948147" h="6866467" extrusionOk="0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6637896" y="3920066"/>
              <a:ext cx="2509944" cy="2933700"/>
            </a:xfrm>
            <a:custGeom>
              <a:avLst/>
              <a:gdLst/>
              <a:ahLst/>
              <a:cxnLst/>
              <a:rect l="0" t="0" r="0" b="0"/>
              <a:pathLst>
                <a:path w="3259667" h="3810000" extrusionOk="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17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7010429" y="-8467"/>
              <a:ext cx="2139950" cy="6866467"/>
            </a:xfrm>
            <a:custGeom>
              <a:avLst/>
              <a:gdLst/>
              <a:ahLst/>
              <a:cxnLst/>
              <a:rect l="0" t="0" r="0" b="0"/>
              <a:pathLst>
                <a:path w="2853267" h="6866467" extrusionOk="0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0"/>
              </a:srgbClr>
            </a:solidFill>
            <a:ln>
              <a:noFill/>
            </a:ln>
          </p:spPr>
        </p:sp>
        <p:sp>
          <p:nvSpPr>
            <p:cNvPr id="34" name="Shape 34"/>
            <p:cNvSpPr/>
            <p:nvPr/>
          </p:nvSpPr>
          <p:spPr>
            <a:xfrm>
              <a:off x="8295776" y="-8467"/>
              <a:ext cx="859028" cy="6866467"/>
            </a:xfrm>
            <a:custGeom>
              <a:avLst/>
              <a:gdLst/>
              <a:ahLst/>
              <a:cxnLst/>
              <a:rect l="0" t="0" r="0" b="0"/>
              <a:pathLst>
                <a:path w="1286933" h="6866467" extrusionOk="0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rgbClr val="BFE471">
                <a:alpha val="6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8077231" y="-8468"/>
              <a:ext cx="1067005" cy="6866467"/>
            </a:xfrm>
            <a:custGeom>
              <a:avLst/>
              <a:gdLst/>
              <a:ahLst/>
              <a:cxnLst/>
              <a:rect l="0" t="0" r="0" b="0"/>
              <a:pathLst>
                <a:path w="1270244" h="6866467" extrusionOk="0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8060297" y="4893733"/>
              <a:ext cx="1092200" cy="1960880"/>
            </a:xfrm>
            <a:custGeom>
              <a:avLst/>
              <a:gdLst/>
              <a:ahLst/>
              <a:cxnLst/>
              <a:rect l="0" t="0" r="0" b="0"/>
              <a:pathLst>
                <a:path w="1820333" h="3268133" extrusionOk="0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0" t="0" r="0" b="0"/>
              <a:pathLst>
                <a:path w="863600" h="5698067" extrusionOk="0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rgbClr val="6C911C">
                <a:alpha val="84710"/>
              </a:srgbClr>
            </a:solidFill>
            <a:ln>
              <a:noFill/>
            </a:ln>
          </p:spPr>
        </p:sp>
      </p:grpSp>
      <p:sp>
        <p:nvSpPr>
          <p:cNvPr id="38" name="Shape 38"/>
          <p:cNvSpPr txBox="1">
            <a:spLocks noGrp="1"/>
          </p:cNvSpPr>
          <p:nvPr>
            <p:ph type="ctrTitle"/>
          </p:nvPr>
        </p:nvSpPr>
        <p:spPr>
          <a:xfrm>
            <a:off x="1130595" y="2404534"/>
            <a:ext cx="5826600" cy="1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ubTitle" idx="1"/>
          </p:nvPr>
        </p:nvSpPr>
        <p:spPr>
          <a:xfrm>
            <a:off x="1130595" y="4050834"/>
            <a:ext cx="5826600" cy="10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6347700" cy="3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09600" y="4470400"/>
            <a:ext cx="6347700" cy="15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774885" y="609600"/>
            <a:ext cx="6072300" cy="30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1101074" y="3632200"/>
            <a:ext cx="5419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2"/>
          </p:nvPr>
        </p:nvSpPr>
        <p:spPr>
          <a:xfrm>
            <a:off x="609598" y="4470400"/>
            <a:ext cx="6347700" cy="15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07" name="Shape 107"/>
          <p:cNvSpPr txBox="1"/>
          <p:nvPr/>
        </p:nvSpPr>
        <p:spPr>
          <a:xfrm>
            <a:off x="482711" y="790378"/>
            <a:ext cx="457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8" name="Shape 108"/>
          <p:cNvSpPr txBox="1"/>
          <p:nvPr/>
        </p:nvSpPr>
        <p:spPr>
          <a:xfrm>
            <a:off x="6747699" y="2886556"/>
            <a:ext cx="457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09598" y="1931988"/>
            <a:ext cx="6347700" cy="25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09598" y="4527448"/>
            <a:ext cx="6347700" cy="15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774885" y="609600"/>
            <a:ext cx="6072300" cy="30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09597" y="4013200"/>
            <a:ext cx="63477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body" idx="2"/>
          </p:nvPr>
        </p:nvSpPr>
        <p:spPr>
          <a:xfrm>
            <a:off x="609598" y="4527448"/>
            <a:ext cx="6347700" cy="15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22" name="Shape 122"/>
          <p:cNvSpPr txBox="1"/>
          <p:nvPr/>
        </p:nvSpPr>
        <p:spPr>
          <a:xfrm>
            <a:off x="482711" y="790378"/>
            <a:ext cx="457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3" name="Shape 123"/>
          <p:cNvSpPr txBox="1"/>
          <p:nvPr/>
        </p:nvSpPr>
        <p:spPr>
          <a:xfrm>
            <a:off x="6747699" y="2886556"/>
            <a:ext cx="457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615848" y="609600"/>
            <a:ext cx="6341400" cy="30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09597" y="4013200"/>
            <a:ext cx="63477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2"/>
          </p:nvPr>
        </p:nvSpPr>
        <p:spPr>
          <a:xfrm>
            <a:off x="609598" y="4527448"/>
            <a:ext cx="6347700" cy="15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 rot="5400000">
            <a:off x="1843063" y="927140"/>
            <a:ext cx="3880800" cy="6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 rot="5400000">
            <a:off x="3840924" y="2745900"/>
            <a:ext cx="52515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 rot="5400000">
            <a:off x="581325" y="637800"/>
            <a:ext cx="5251500" cy="51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63477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609598" y="2700868"/>
            <a:ext cx="6347700" cy="18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09598" y="4527448"/>
            <a:ext cx="63477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09600" y="2160589"/>
            <a:ext cx="30882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2"/>
          </p:nvPr>
        </p:nvSpPr>
        <p:spPr>
          <a:xfrm>
            <a:off x="3869204" y="2160590"/>
            <a:ext cx="30882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09599" y="2160983"/>
            <a:ext cx="30906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2"/>
          </p:nvPr>
        </p:nvSpPr>
        <p:spPr>
          <a:xfrm>
            <a:off x="609599" y="2737246"/>
            <a:ext cx="3090600" cy="3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3"/>
          </p:nvPr>
        </p:nvSpPr>
        <p:spPr>
          <a:xfrm>
            <a:off x="3866640" y="2160983"/>
            <a:ext cx="30906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4"/>
          </p:nvPr>
        </p:nvSpPr>
        <p:spPr>
          <a:xfrm>
            <a:off x="3866640" y="2737246"/>
            <a:ext cx="3090600" cy="3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609599" y="1498604"/>
            <a:ext cx="27903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3571275" y="514925"/>
            <a:ext cx="3386100" cy="55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2"/>
          </p:nvPr>
        </p:nvSpPr>
        <p:spPr>
          <a:xfrm>
            <a:off x="609599" y="2777069"/>
            <a:ext cx="2790300" cy="25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40"/>
              <a:buFont typeface="Noto Sans Symbols"/>
              <a:buNone/>
              <a:defRPr sz="105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Noto Sans Symbols"/>
              <a:buNone/>
              <a:defRPr sz="75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Noto Sans Symbols"/>
              <a:buNone/>
              <a:defRPr sz="75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Noto Sans Symbols"/>
              <a:buNone/>
              <a:defRPr sz="75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Noto Sans Symbols"/>
              <a:buNone/>
              <a:defRPr sz="75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Noto Sans Symbols"/>
              <a:buNone/>
              <a:defRPr sz="75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Noto Sans Symbols"/>
              <a:buNone/>
              <a:defRPr sz="75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609599" y="4800600"/>
            <a:ext cx="63477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sz="2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9" name="Shape 89"/>
          <p:cNvSpPr>
            <a:spLocks noGrp="1"/>
          </p:cNvSpPr>
          <p:nvPr>
            <p:ph type="pic" idx="2"/>
          </p:nvPr>
        </p:nvSpPr>
        <p:spPr>
          <a:xfrm>
            <a:off x="609599" y="609600"/>
            <a:ext cx="6347700" cy="3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09599" y="5367338"/>
            <a:ext cx="63477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cxnSp>
          <p:nvCxnSpPr>
            <p:cNvPr id="11" name="Shape 11"/>
            <p:cNvCxnSpPr/>
            <p:nvPr/>
          </p:nvCxnSpPr>
          <p:spPr>
            <a:xfrm rot="10800000" flipH="1">
              <a:off x="5130830" y="4175701"/>
              <a:ext cx="4022400" cy="268230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" name="Shape 12"/>
            <p:cNvCxnSpPr/>
            <p:nvPr/>
          </p:nvCxnSpPr>
          <p:spPr>
            <a:xfrm>
              <a:off x="7042707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" name="Shape 13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0" t="0" r="0" b="0"/>
              <a:pathLst>
                <a:path w="457200" h="2853267" extrusionOk="0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0" t="0" r="0" b="0"/>
              <a:pathLst>
                <a:path w="2269442" h="6866466" extrusionOk="0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298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0" t="0" r="0" b="0"/>
              <a:pathLst>
                <a:path w="1948147" h="6866467" extrusionOk="0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6637896" y="3920066"/>
              <a:ext cx="2509944" cy="2933700"/>
            </a:xfrm>
            <a:custGeom>
              <a:avLst/>
              <a:gdLst/>
              <a:ahLst/>
              <a:cxnLst/>
              <a:rect l="0" t="0" r="0" b="0"/>
              <a:pathLst>
                <a:path w="3259667" h="3810000" extrusionOk="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17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7010429" y="-8467"/>
              <a:ext cx="2139950" cy="6866467"/>
            </a:xfrm>
            <a:custGeom>
              <a:avLst/>
              <a:gdLst/>
              <a:ahLst/>
              <a:cxnLst/>
              <a:rect l="0" t="0" r="0" b="0"/>
              <a:pathLst>
                <a:path w="2853267" h="6866467" extrusionOk="0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0"/>
              </a:srgbClr>
            </a:solidFill>
            <a:ln>
              <a:noFill/>
            </a:ln>
          </p:spPr>
        </p:sp>
        <p:sp>
          <p:nvSpPr>
            <p:cNvPr id="18" name="Shape 18"/>
            <p:cNvSpPr/>
            <p:nvPr/>
          </p:nvSpPr>
          <p:spPr>
            <a:xfrm>
              <a:off x="8295776" y="-8467"/>
              <a:ext cx="859028" cy="6866467"/>
            </a:xfrm>
            <a:custGeom>
              <a:avLst/>
              <a:gdLst/>
              <a:ahLst/>
              <a:cxnLst/>
              <a:rect l="0" t="0" r="0" b="0"/>
              <a:pathLst>
                <a:path w="1286933" h="6866467" extrusionOk="0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rgbClr val="BFE471">
                <a:alpha val="6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8077231" y="-8468"/>
              <a:ext cx="1067005" cy="6866467"/>
            </a:xfrm>
            <a:custGeom>
              <a:avLst/>
              <a:gdLst/>
              <a:ahLst/>
              <a:cxnLst/>
              <a:rect l="0" t="0" r="0" b="0"/>
              <a:pathLst>
                <a:path w="1270244" h="6866467" extrusionOk="0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8060297" y="4893733"/>
              <a:ext cx="1092200" cy="1960880"/>
            </a:xfrm>
            <a:custGeom>
              <a:avLst/>
              <a:gdLst/>
              <a:ahLst/>
              <a:cxnLst/>
              <a:rect l="0" t="0" r="0" b="0"/>
              <a:pathLst>
                <a:path w="1820333" h="3268133" extrusionOk="0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63477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ctrTitle"/>
          </p:nvPr>
        </p:nvSpPr>
        <p:spPr>
          <a:xfrm>
            <a:off x="1130595" y="2404534"/>
            <a:ext cx="5826600" cy="1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</a:pPr>
            <a:r>
              <a:rPr lang="en-CA" sz="60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PlantBuddy</a:t>
            </a:r>
            <a:endParaRPr sz="6000" i="0" u="none" strike="noStrike" cap="none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8" name="Shape 148"/>
          <p:cNvSpPr txBox="1">
            <a:spLocks noGrp="1"/>
          </p:cNvSpPr>
          <p:nvPr>
            <p:ph type="subTitle" idx="1"/>
          </p:nvPr>
        </p:nvSpPr>
        <p:spPr>
          <a:xfrm>
            <a:off x="1130595" y="4050834"/>
            <a:ext cx="5826600" cy="10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lang="en-CA" sz="18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By: Team ʕ•ᴥ•ʔ g̡̡̧̞̥͖̣̫̔̓͑̂̑̂ͪ͋̐ͣ̀̚̚͘i̷̧͕̜͎̮̬̖̼̗̺̭͙̠̗̲͚̘̬̊ͥ̎͂̅̆ͩ̇̾̊̿ͤ̀͢ḋ̴̵̂̐ͮ͛̓͛͂ͪͪ͢҉̘̤̞̩̝̩͍̣̹͖̥̖̗̟͍̜͇͈g̡͐̊́ͭ̍̒̔̓͊͞҉̴̲̠̫̙͔̺̺̙̤͔ũ̸̸͉͔͈̘̬̭͐ͭ͆̑͌̅͆ͪ̂̇̌̓ͣ̃ͪ͊̕͜͜d̷͚̳̯̝͙̫̥̯͚͙ͪ̄̐ͤ͂͋ ̴̡̧̩͓̺̥͚̬̪̹̭̥̜̪͈̳̜͖̊̆̂ͨͦ͑ͨ̊̄̌̏̄ͭ͞</a:t>
            </a:r>
            <a:endParaRPr sz="1800" i="0" u="none" strike="noStrike" cap="none">
              <a:solidFill>
                <a:srgbClr val="FEFEFE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Technologies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C (for arduino)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Python (on RaspberryPi)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SQL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Javascript (node.js, AJAX, RESTful API)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HTML/CSS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Database Schema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User(username, password, name)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8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Owner(plantID, username)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8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Plant(plantId, plantType, plantName)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8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History(plantId, recordDate, moisture, humidity, temp)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8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Optimal(plantType, potMoisture, optHumidity, optTemp)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8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ManualWater(plantId, doWater)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Hardware Code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251459">
              <a:spcBef>
                <a:spcPts val="0"/>
              </a:spcBef>
            </a:pPr>
            <a:r>
              <a:rPr lang="en-CA" sz="1800" b="0" i="0" u="none" strike="noStrike" cap="none" dirty="0" smtClean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Diagram:</a:t>
            </a:r>
          </a:p>
          <a:p>
            <a:pPr marL="800100" lvl="1" indent="-251459">
              <a:spcBef>
                <a:spcPts val="0"/>
              </a:spcBef>
            </a:pPr>
            <a:r>
              <a:rPr lang="en-CA" smtClean="0"/>
              <a:t>(board)</a:t>
            </a:r>
            <a:endParaRPr lang="en-CA" dirty="0" smtClean="0"/>
          </a:p>
          <a:p>
            <a:pPr marL="342900" indent="-251459">
              <a:spcBef>
                <a:spcPts val="0"/>
              </a:spcBef>
            </a:pPr>
            <a:endParaRPr lang="en-CA" sz="1800" b="0" i="0" u="none" strike="noStrike" cap="none" dirty="0" smtClean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indent="-251459">
              <a:spcBef>
                <a:spcPts val="0"/>
              </a:spcBef>
            </a:pPr>
            <a:r>
              <a:rPr lang="en-CA" dirty="0" smtClean="0"/>
              <a:t>Script:</a:t>
            </a:r>
            <a:endParaRPr lang="en-CA" dirty="0" smtClean="0"/>
          </a:p>
          <a:p>
            <a:pPr marL="800100" lvl="1" indent="-251459">
              <a:spcBef>
                <a:spcPts val="0"/>
              </a:spcBef>
            </a:pPr>
            <a:r>
              <a:rPr lang="en-CA" sz="1600" b="0" i="0" u="none" strike="noStrike" cap="none" dirty="0" smtClean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While loop that constantly uploads observed values to the database, and constantly checks if it needs to manually water the plant.</a:t>
            </a:r>
          </a:p>
          <a:p>
            <a:pPr marL="800100" lvl="1" indent="-251459">
              <a:spcBef>
                <a:spcPts val="0"/>
              </a:spcBef>
            </a:pPr>
            <a:r>
              <a:rPr lang="en-CA" dirty="0" smtClean="0"/>
              <a:t>Communicates with the database by making HTTP requests to our website backend</a:t>
            </a:r>
            <a:endParaRPr sz="1600" b="0" i="0" u="none" strike="noStrike" cap="non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Website Code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251459">
              <a:spcBef>
                <a:spcPts val="0"/>
              </a:spcBef>
            </a:pPr>
            <a:r>
              <a:rPr lang="en-CA" dirty="0" err="1" smtClean="0"/>
              <a:t>JQuery</a:t>
            </a:r>
            <a:r>
              <a:rPr lang="en-CA" dirty="0" smtClean="0"/>
              <a:t> for switching views</a:t>
            </a:r>
          </a:p>
          <a:p>
            <a:pPr marL="342900" indent="-251459">
              <a:spcBef>
                <a:spcPts val="0"/>
              </a:spcBef>
            </a:pPr>
            <a:r>
              <a:rPr lang="en-CA" dirty="0" err="1" smtClean="0"/>
              <a:t>n</a:t>
            </a:r>
            <a:r>
              <a:rPr lang="en-CA" sz="1800" b="0" i="0" u="none" strike="noStrike" cap="none" dirty="0" err="1" smtClean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odeJS</a:t>
            </a:r>
            <a:r>
              <a:rPr lang="en-CA" sz="1800" b="0" i="0" u="none" strike="noStrike" cap="none" dirty="0" smtClean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 for backend, and querying the database</a:t>
            </a:r>
          </a:p>
          <a:p>
            <a:pPr marL="342900" indent="-251459">
              <a:spcBef>
                <a:spcPts val="0"/>
              </a:spcBef>
            </a:pPr>
            <a:r>
              <a:rPr lang="en-CA" sz="1800" b="0" i="0" u="none" strike="noStrike" cap="none" dirty="0" smtClean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Make an HTTP request to backend whenever data is needed</a:t>
            </a:r>
          </a:p>
          <a:p>
            <a:pPr marL="342900" indent="-251459">
              <a:spcBef>
                <a:spcPts val="0"/>
              </a:spcBef>
            </a:pPr>
            <a:r>
              <a:rPr lang="en-CA" sz="1800" b="0" i="0" u="none" strike="noStrike" cap="none" dirty="0" err="1" smtClean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ChartJS</a:t>
            </a:r>
            <a:r>
              <a:rPr lang="en-CA" sz="1800" b="0" i="0" u="none" strike="noStrike" cap="none" dirty="0" smtClean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 for graphs</a:t>
            </a:r>
          </a:p>
          <a:p>
            <a:pPr marL="342900" indent="-251459">
              <a:spcBef>
                <a:spcPts val="0"/>
              </a:spcBef>
            </a:pPr>
            <a:endParaRPr lang="en-CA" sz="1800" b="0" i="0" u="none" strike="noStrike" cap="none" dirty="0" smtClean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251459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Software Process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09600" y="1327850"/>
            <a:ext cx="6806700" cy="52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Communication</a:t>
            </a:r>
            <a:r>
              <a:rPr lang="en-CA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: </a:t>
            </a:r>
            <a:endParaRPr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6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Messenger</a:t>
            </a:r>
            <a:endParaRPr sz="16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600" i="0" u="none" strike="noStrike" cap="none" dirty="0" err="1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Github</a:t>
            </a:r>
            <a:endParaRPr sz="1600" i="0" u="none" strike="noStrike" cap="none" dirty="0">
              <a:solidFill>
                <a:srgbClr val="FEFEFE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6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Meetings:</a:t>
            </a:r>
            <a:endParaRPr sz="1600" dirty="0">
              <a:latin typeface="Quicksand"/>
              <a:ea typeface="Quicksand"/>
              <a:cs typeface="Quicksand"/>
              <a:sym typeface="Quicksand"/>
            </a:endParaRPr>
          </a:p>
          <a:p>
            <a:pPr marL="91440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Whiteboard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91440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For decision Making /Assigning Tasks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20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Assigning tasks: (based on skills and interest)</a:t>
            </a:r>
            <a:endParaRPr sz="20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Dom: Hardware (Arduino)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Andy:  Hardware (</a:t>
            </a:r>
            <a:r>
              <a:rPr lang="en-CA" sz="1400" i="0" u="none" strike="noStrike" cap="none" dirty="0" err="1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RaspberryPi</a:t>
            </a: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)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Roman: Web (Database and node.js)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Dean: Web (UI/Aesthetics)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Eugene: Web (Controls/Navigation)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lvl="0" indent="0">
              <a:lnSpc>
                <a:spcPct val="80000"/>
              </a:lnSpc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Daniel: </a:t>
            </a:r>
            <a:r>
              <a:rPr lang="en-CA" sz="1400" dirty="0">
                <a:latin typeface="Quicksand"/>
                <a:ea typeface="Quicksand"/>
                <a:cs typeface="Quicksand"/>
                <a:sym typeface="Quicksand"/>
              </a:rPr>
              <a:t>Data Analytics and Web (Graphing) 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742950" marR="0" lvl="1" indent="-216662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88"/>
              <a:buFont typeface="Noto Sans Symbols"/>
              <a:buNone/>
            </a:pPr>
            <a:endParaRPr sz="1800" i="0" u="none" strike="noStrike" cap="none" dirty="0">
              <a:solidFill>
                <a:srgbClr val="FEFEFE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052" name="Picture 4" descr="Image result for messenger">
            <a:extLst>
              <a:ext uri="{FF2B5EF4-FFF2-40B4-BE49-F238E27FC236}">
                <a16:creationId xmlns:a16="http://schemas.microsoft.com/office/drawing/2014/main" xmlns="" id="{D9310F8C-D17A-4F20-B558-19AE4DFFD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28380" y="428953"/>
            <a:ext cx="1320800" cy="132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github">
            <a:extLst>
              <a:ext uri="{FF2B5EF4-FFF2-40B4-BE49-F238E27FC236}">
                <a16:creationId xmlns:a16="http://schemas.microsoft.com/office/drawing/2014/main" xmlns="" id="{2A1E4FA0-F222-4EF9-9A7A-3ECD327FE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49180" y="510139"/>
            <a:ext cx="1708585" cy="142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whiteboard meeting">
            <a:extLst>
              <a:ext uri="{FF2B5EF4-FFF2-40B4-BE49-F238E27FC236}">
                <a16:creationId xmlns:a16="http://schemas.microsoft.com/office/drawing/2014/main" xmlns="" id="{0ABE705C-578B-4042-8C03-734E2ECE1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90930" y="2248746"/>
            <a:ext cx="2532764" cy="16874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Software Architecture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59" name="Shape 259"/>
          <p:cNvPicPr preferRelativeResize="0"/>
          <p:nvPr/>
        </p:nvPicPr>
        <p:blipFill rotWithShape="1">
          <a:blip r:embed="rId3">
            <a:alphaModFix/>
          </a:blip>
          <a:srcRect l="831" t="1830" r="2437" b="1820"/>
          <a:stretch/>
        </p:blipFill>
        <p:spPr>
          <a:xfrm>
            <a:off x="-49000" y="932975"/>
            <a:ext cx="7475225" cy="551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Challenges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09612" y="1562965"/>
            <a:ext cx="63477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Technological:</a:t>
            </a:r>
            <a:endParaRPr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Communication between Pi, and Web, and Database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Pivotal Trackers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</a:pPr>
            <a:endParaRPr sz="1800" i="0" u="none" strike="noStrike" cap="none" dirty="0">
              <a:solidFill>
                <a:srgbClr val="FEFEFE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Physical:</a:t>
            </a:r>
            <a:endParaRPr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Obtaining Materials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Power Delivery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032" name="Picture 8" descr="Image result for raspberry pi png">
            <a:extLst>
              <a:ext uri="{FF2B5EF4-FFF2-40B4-BE49-F238E27FC236}">
                <a16:creationId xmlns:a16="http://schemas.microsoft.com/office/drawing/2014/main" xmlns="" id="{1BB31AA6-30A5-499C-A37D-E88C37687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54465" y="908326"/>
            <a:ext cx="2805693" cy="204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ali express png">
            <a:extLst>
              <a:ext uri="{FF2B5EF4-FFF2-40B4-BE49-F238E27FC236}">
                <a16:creationId xmlns:a16="http://schemas.microsoft.com/office/drawing/2014/main" xmlns="" id="{7608CBB7-FF0C-4603-8F77-4F3774FE2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3455" y="3251200"/>
            <a:ext cx="330506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delivery">
            <a:extLst>
              <a:ext uri="{FF2B5EF4-FFF2-40B4-BE49-F238E27FC236}">
                <a16:creationId xmlns:a16="http://schemas.microsoft.com/office/drawing/2014/main" xmlns="" id="{C510229A-C575-4B42-B215-D82F7D8A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99661" y="4260574"/>
            <a:ext cx="4057650" cy="228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1319774" y="276855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48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The End</a:t>
            </a:r>
            <a:endParaRPr sz="4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3843150" y="3536250"/>
            <a:ext cx="1457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Questions?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>
                <a:latin typeface="Quicksand"/>
                <a:ea typeface="Quicksand"/>
                <a:cs typeface="Quicksand"/>
                <a:sym typeface="Quicksand"/>
              </a:rPr>
              <a:t>T</a:t>
            </a: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he Team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09600" y="1792875"/>
            <a:ext cx="2946900" cy="42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Andersen Chan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Roman Huts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Dean Wedgbury 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Daniel Wang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Eugene Au Yeung 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Dominik Loncar</a:t>
            </a:r>
            <a:endParaRPr i="0" u="none" strike="noStrike" cap="none">
              <a:solidFill>
                <a:srgbClr val="FEFEFE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Introduction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Arduino-based automatic plant maintenance system: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6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Automatic watering based on moisture</a:t>
            </a:r>
            <a:endParaRPr sz="160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6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Measuring data such as: temperature, moisture, and humidity over time</a:t>
            </a:r>
            <a:endParaRPr sz="160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6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Keep track of the data for users to see</a:t>
            </a:r>
            <a:endParaRPr sz="160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6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Access the website for on the go control</a:t>
            </a:r>
            <a:endParaRPr sz="16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 dirty="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Goals:</a:t>
            </a:r>
            <a:endParaRPr dirty="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51459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lang="en-CA" sz="1800" b="0" i="0" u="none" strike="noStrike" cap="none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Persona 1’s Goal:</a:t>
            </a:r>
          </a:p>
          <a:p>
            <a:pPr marL="342900" marR="0" lvl="0" indent="-251459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lang="en-CA" dirty="0"/>
              <a:t>	</a:t>
            </a:r>
            <a:endParaRPr sz="1800" b="0" i="0" u="none" strike="noStrike" cap="none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4982960-7D98-41DF-832A-307ADCA06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322" y="2615076"/>
            <a:ext cx="7439025" cy="14859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Competitors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09599" y="2638219"/>
            <a:ext cx="33864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Their product:</a:t>
            </a:r>
            <a:endParaRPr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Automatically measures and waters outdoor gardens based on a database of over 5000 plants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Our advantage:</a:t>
            </a:r>
            <a:endParaRPr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Our product can operate offline, we don’t have to be connected to the internet at all times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We will not sell your data to third party companies</a:t>
            </a:r>
          </a:p>
          <a:p>
            <a:pPr indent="0">
              <a:buNone/>
            </a:pPr>
            <a:r>
              <a:rPr lang="en-US" sz="1400" dirty="0">
                <a:latin typeface="Quicksand"/>
                <a:ea typeface="Quicksand"/>
                <a:cs typeface="Quicksand"/>
                <a:sym typeface="Quicksand"/>
              </a:rPr>
              <a:t>Modularity - add functionality you need and deserve with our open source code and open design.</a:t>
            </a: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 dirty="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76" name="Shape 176" descr="Image result for edy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3568" y="1124744"/>
            <a:ext cx="2771775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 descr="Image result for edyn"/>
          <p:cNvPicPr preferRelativeResize="0"/>
          <p:nvPr/>
        </p:nvPicPr>
        <p:blipFill rotWithShape="1">
          <a:blip r:embed="rId4">
            <a:alphaModFix/>
          </a:blip>
          <a:srcRect l="3007" t="2579" r="2998" b="2579"/>
          <a:stretch/>
        </p:blipFill>
        <p:spPr>
          <a:xfrm>
            <a:off x="4435900" y="1273625"/>
            <a:ext cx="2771700" cy="3673500"/>
          </a:xfrm>
          <a:prstGeom prst="roundRect">
            <a:avLst>
              <a:gd name="adj" fmla="val 0"/>
            </a:avLst>
          </a:prstGeom>
          <a:solidFill>
            <a:srgbClr val="ECECEC"/>
          </a:solidFill>
          <a:ln>
            <a:noFill/>
          </a:ln>
          <a:effectLst>
            <a:outerShdw blurRad="57150" dist="19050" dir="5400000" algn="bl" rotWithShape="0">
              <a:srgbClr val="262626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Competitors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09600" y="2218275"/>
            <a:ext cx="46749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Their product: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Tall vertical towers which automate watering and light source</a:t>
            </a:r>
            <a:endParaRPr sz="140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Minimal interaction required once it's set up</a:t>
            </a:r>
            <a:endParaRPr sz="1400" i="0" u="none" strike="noStrike" cap="none">
              <a:solidFill>
                <a:srgbClr val="FEFEFE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Our advantage: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Our product can be monitored, tracked and interacted with online</a:t>
            </a:r>
            <a:endParaRPr sz="140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Our product can be used on any plant, not a specific set of plants</a:t>
            </a:r>
            <a:endParaRPr sz="14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 t="6461" r="66001" b="6461"/>
          <a:stretch/>
        </p:blipFill>
        <p:spPr>
          <a:xfrm>
            <a:off x="3998200" y="609600"/>
            <a:ext cx="1589450" cy="186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 rotWithShape="1">
          <a:blip r:embed="rId4">
            <a:alphaModFix/>
          </a:blip>
          <a:srcRect l="19570" r="30066" b="8045"/>
          <a:stretch/>
        </p:blipFill>
        <p:spPr>
          <a:xfrm>
            <a:off x="5440700" y="2218275"/>
            <a:ext cx="3370200" cy="410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64542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Feature</a:t>
            </a:r>
            <a:r>
              <a:rPr lang="en-CA">
                <a:latin typeface="Quicksand"/>
                <a:ea typeface="Quicksand"/>
                <a:cs typeface="Quicksand"/>
                <a:sym typeface="Quicksand"/>
              </a:rPr>
              <a:t>s</a:t>
            </a: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: Automatic Watering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5245511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0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Optimal moisture level is pulled from </a:t>
            </a:r>
            <a:r>
              <a:rPr lang="en-CA" sz="3000" dirty="0">
                <a:latin typeface="Quicksand"/>
                <a:ea typeface="Quicksand"/>
                <a:cs typeface="Quicksand"/>
                <a:sym typeface="Quicksand"/>
              </a:rPr>
              <a:t>the database based on plant type and stored locally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sz="3000" i="0" u="none" strike="noStrike" cap="none" dirty="0">
              <a:solidFill>
                <a:srgbClr val="FEFEFE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0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The Raspberry Pi checks moisture levels and turns on pump if needed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02B4505-B30D-4215-9808-B794E7219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008" y="1270050"/>
            <a:ext cx="2770357" cy="17909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153C35E-511D-429D-A932-DC4CD384D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509" y="3393639"/>
            <a:ext cx="257175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Feature</a:t>
            </a:r>
            <a:r>
              <a:rPr lang="en-CA">
                <a:latin typeface="Quicksand"/>
                <a:ea typeface="Quicksand"/>
                <a:cs typeface="Quicksand"/>
                <a:sym typeface="Quicksand"/>
              </a:rPr>
              <a:t>s</a:t>
            </a: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: Web and History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16973" y="2167964"/>
            <a:ext cx="3962401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000" dirty="0">
                <a:latin typeface="Quicksand"/>
                <a:ea typeface="Quicksand"/>
                <a:cs typeface="Quicksand"/>
                <a:sym typeface="Quicksand"/>
              </a:rPr>
              <a:t>DB stores data from sensors and the website creates beautiful, scalable graphs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sz="3000" dirty="0"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000" dirty="0">
                <a:latin typeface="Quicksand"/>
                <a:ea typeface="Quicksand"/>
                <a:cs typeface="Quicksand"/>
                <a:sym typeface="Quicksand"/>
              </a:rPr>
              <a:t>Temperature, humidity and moisture are recorded </a:t>
            </a:r>
            <a:endParaRPr sz="3000" dirty="0">
              <a:latin typeface="Quicksand"/>
              <a:ea typeface="Quicksand"/>
              <a:cs typeface="Quicksand"/>
              <a:sym typeface="Quicksand"/>
            </a:endParaRPr>
          </a:p>
          <a:p>
            <a: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D3CC6AA-DDAB-4BDA-BCF5-0DC090172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986" y="1543666"/>
            <a:ext cx="4147923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Feature</a:t>
            </a:r>
            <a:r>
              <a:rPr lang="en-CA">
                <a:latin typeface="Quicksand"/>
                <a:ea typeface="Quicksand"/>
                <a:cs typeface="Quicksand"/>
                <a:sym typeface="Quicksand"/>
              </a:rPr>
              <a:t>s</a:t>
            </a: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: Manual Watering (Web)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-78125" y="2932738"/>
            <a:ext cx="5816700" cy="27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8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User’s plants retrieved and displayed</a:t>
            </a:r>
            <a:endParaRPr sz="18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8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ON/OFF buttons set state for each plant in DB</a:t>
            </a:r>
            <a:endParaRPr sz="18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8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Raspberry Pi reads DB</a:t>
            </a:r>
            <a:endParaRPr sz="18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8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Raspberry Pi forwards state to Arduino</a:t>
            </a:r>
            <a:endParaRPr sz="18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8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Arduino controls pump</a:t>
            </a:r>
            <a:endParaRPr sz="1800" dirty="0">
              <a:latin typeface="Quicksand"/>
              <a:ea typeface="Quicksand"/>
              <a:cs typeface="Quicksand"/>
              <a:sym typeface="Quicksand"/>
            </a:endParaRPr>
          </a:p>
          <a:p>
            <a: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8" name="Shape 208"/>
          <p:cNvPicPr preferRelativeResize="0"/>
          <p:nvPr/>
        </p:nvPicPr>
        <p:blipFill rotWithShape="1">
          <a:blip r:embed="rId3">
            <a:alphaModFix/>
          </a:blip>
          <a:srcRect l="10626" t="22000" r="23622" b="40200"/>
          <a:stretch/>
        </p:blipFill>
        <p:spPr>
          <a:xfrm>
            <a:off x="3257630" y="1307287"/>
            <a:ext cx="5670346" cy="1833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38587" y="3521406"/>
            <a:ext cx="1251014" cy="148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78368" y="3545458"/>
            <a:ext cx="1270065" cy="144787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/>
          <p:nvPr/>
        </p:nvSpPr>
        <p:spPr>
          <a:xfrm>
            <a:off x="6156176" y="3861048"/>
            <a:ext cx="576064" cy="216024"/>
          </a:xfrm>
          <a:prstGeom prst="rect">
            <a:avLst/>
          </a:prstGeom>
          <a:solidFill>
            <a:srgbClr val="E80000">
              <a:alpha val="24705"/>
            </a:srgbClr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8100392" y="3861048"/>
            <a:ext cx="504056" cy="216024"/>
          </a:xfrm>
          <a:prstGeom prst="rect">
            <a:avLst/>
          </a:prstGeom>
          <a:solidFill>
            <a:srgbClr val="E80000">
              <a:alpha val="24705"/>
            </a:srgbClr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6989601" y="1196752"/>
            <a:ext cx="462719" cy="504056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80000">
              <a:alpha val="60784"/>
            </a:srgbClr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6989601" y="3987062"/>
            <a:ext cx="688767" cy="61206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5" name="Shape 215"/>
          <p:cNvSpPr/>
          <p:nvPr/>
        </p:nvSpPr>
        <p:spPr>
          <a:xfrm rot="1644745">
            <a:off x="6184763" y="2883421"/>
            <a:ext cx="633364" cy="55395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16" name="Shape 2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2803" y="5269789"/>
            <a:ext cx="1709936" cy="1574566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/>
          <p:nvPr/>
        </p:nvSpPr>
        <p:spPr>
          <a:xfrm rot="1644745">
            <a:off x="7611655" y="5051685"/>
            <a:ext cx="633364" cy="55395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547</Words>
  <Application>Microsoft Office PowerPoint</Application>
  <PresentationFormat>On-screen Show (4:3)</PresentationFormat>
  <Paragraphs>127</Paragraphs>
  <Slides>17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Facet</vt:lpstr>
      <vt:lpstr>PlantBuddy</vt:lpstr>
      <vt:lpstr>The Team</vt:lpstr>
      <vt:lpstr>Introduction</vt:lpstr>
      <vt:lpstr>Goals:</vt:lpstr>
      <vt:lpstr>Competitors</vt:lpstr>
      <vt:lpstr>Competitors</vt:lpstr>
      <vt:lpstr>Features: Automatic Watering</vt:lpstr>
      <vt:lpstr>Features: Web and History</vt:lpstr>
      <vt:lpstr>Features: Manual Watering (Web)</vt:lpstr>
      <vt:lpstr>Technologies</vt:lpstr>
      <vt:lpstr>Database Schema</vt:lpstr>
      <vt:lpstr>Hardware Code</vt:lpstr>
      <vt:lpstr>Website Code</vt:lpstr>
      <vt:lpstr>Software Process</vt:lpstr>
      <vt:lpstr>Software Architecture</vt:lpstr>
      <vt:lpstr>Challenges</vt:lpstr>
      <vt:lpstr>The End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PlantBuddy</dc:title>
  <cp:lastModifiedBy>Bluemillers</cp:lastModifiedBy>
  <cp:revision>12</cp:revision>
  <dcterms:modified xsi:type="dcterms:W3CDTF">2018-03-29T04:20:52Z</dcterms:modified>
</cp:coreProperties>
</file>